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5" r:id="rId6"/>
    <p:sldId id="262" r:id="rId7"/>
    <p:sldId id="263" r:id="rId8"/>
    <p:sldId id="260"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126"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13/01/2025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3137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13/01/2025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48709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EF600EC-5192-4A22-B867-DA0DE137B4E7}" type="datetimeFigureOut">
              <a:rPr lang="en-GB" smtClean="0"/>
              <a:t>13/01/2025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728086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EF600EC-5192-4A22-B867-DA0DE137B4E7}" type="datetimeFigureOut">
              <a:rPr lang="en-GB" smtClean="0"/>
              <a:t>13/01/2025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03250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EF600EC-5192-4A22-B867-DA0DE137B4E7}" type="datetimeFigureOut">
              <a:rPr lang="en-GB" smtClean="0"/>
              <a:t>13/01/2025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651201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EF600EC-5192-4A22-B867-DA0DE137B4E7}" type="datetimeFigureOut">
              <a:rPr lang="en-GB" smtClean="0"/>
              <a:t>13/01/2025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628857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600EC-5192-4A22-B867-DA0DE137B4E7}" type="datetimeFigureOut">
              <a:rPr lang="en-GB" smtClean="0"/>
              <a:t>13/01/2025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83684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F600EC-5192-4A22-B867-DA0DE137B4E7}" type="datetimeFigureOut">
              <a:rPr lang="en-GB" smtClean="0"/>
              <a:t>13/01/2025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2803295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F600EC-5192-4A22-B867-DA0DE137B4E7}" type="datetimeFigureOut">
              <a:rPr lang="en-GB" smtClean="0"/>
              <a:t>13/01/2025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974124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13/01/2025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4035340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F600EC-5192-4A22-B867-DA0DE137B4E7}" type="datetimeFigureOut">
              <a:rPr lang="en-GB" smtClean="0"/>
              <a:t>13/01/2025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CABA4-2B33-4296-BD78-9F8D423CCA85}" type="slidenum">
              <a:rPr lang="en-GB" smtClean="0"/>
              <a:t>‹#›</a:t>
            </a:fld>
            <a:endParaRPr lang="en-GB"/>
          </a:p>
        </p:txBody>
      </p:sp>
    </p:spTree>
    <p:extLst>
      <p:ext uri="{BB962C8B-B14F-4D97-AF65-F5344CB8AC3E}">
        <p14:creationId xmlns:p14="http://schemas.microsoft.com/office/powerpoint/2010/main" val="1188041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F600EC-5192-4A22-B867-DA0DE137B4E7}" type="datetimeFigureOut">
              <a:rPr lang="en-GB" smtClean="0"/>
              <a:t>13/01/2025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CABA4-2B33-4296-BD78-9F8D423CCA85}" type="slidenum">
              <a:rPr lang="en-GB" smtClean="0"/>
              <a:t>‹#›</a:t>
            </a:fld>
            <a:endParaRPr lang="en-GB"/>
          </a:p>
        </p:txBody>
      </p:sp>
    </p:spTree>
    <p:extLst>
      <p:ext uri="{BB962C8B-B14F-4D97-AF65-F5344CB8AC3E}">
        <p14:creationId xmlns:p14="http://schemas.microsoft.com/office/powerpoint/2010/main" val="547687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ttrockstars.com/" TargetMode="External"/><Relationship Id="rId7" Type="http://schemas.openxmlformats.org/officeDocument/2006/relationships/hyperlink" Target="https://www.topmarks.co.uk/maths-games/daily10"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www.topmarks.co.uk/maths-games/hit-the-button" TargetMode="External"/><Relationship Id="rId5" Type="http://schemas.openxmlformats.org/officeDocument/2006/relationships/hyperlink" Target="https://urbrainy.com/mtc/test" TargetMode="External"/><Relationship Id="rId4" Type="http://schemas.openxmlformats.org/officeDocument/2006/relationships/hyperlink" Target="https://mathsframe.co.uk/en/resources/resource/477/Multiplication-Tables-Chec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fontScale="90000"/>
          </a:bodyPr>
          <a:lstStyle/>
          <a:p>
            <a:r>
              <a:rPr lang="en-GB" sz="5400" b="1" dirty="0">
                <a:solidFill>
                  <a:srgbClr val="7030A0"/>
                </a:solidFill>
                <a:latin typeface="Britannic Bold" panose="020B0903060703020204" pitchFamily="34" charset="0"/>
              </a:rPr>
              <a:t>Year 4 Multiplication Tables Check (MTC) Parent Information Meeting</a:t>
            </a:r>
          </a:p>
        </p:txBody>
      </p:sp>
      <p:pic>
        <p:nvPicPr>
          <p:cNvPr id="7" name="Picture 6"/>
          <p:cNvPicPr>
            <a:picLocks noChangeAspect="1"/>
          </p:cNvPicPr>
          <p:nvPr/>
        </p:nvPicPr>
        <p:blipFill>
          <a:blip r:embed="rId2"/>
          <a:stretch>
            <a:fillRect/>
          </a:stretch>
        </p:blipFill>
        <p:spPr>
          <a:xfrm>
            <a:off x="3686436" y="1742960"/>
            <a:ext cx="4800860" cy="4779586"/>
          </a:xfrm>
          <a:prstGeom prst="rect">
            <a:avLst/>
          </a:prstGeom>
        </p:spPr>
      </p:pic>
      <p:sp>
        <p:nvSpPr>
          <p:cNvPr id="8" name="TextBox 7"/>
          <p:cNvSpPr txBox="1"/>
          <p:nvPr/>
        </p:nvSpPr>
        <p:spPr>
          <a:xfrm rot="20507501">
            <a:off x="431034" y="2441955"/>
            <a:ext cx="2419003" cy="707886"/>
          </a:xfrm>
          <a:prstGeom prst="rect">
            <a:avLst/>
          </a:prstGeom>
          <a:noFill/>
        </p:spPr>
        <p:txBody>
          <a:bodyPr wrap="square" rtlCol="0">
            <a:spAutoFit/>
          </a:bodyPr>
          <a:lstStyle/>
          <a:p>
            <a:r>
              <a:rPr lang="en-GB" sz="4000" dirty="0">
                <a:solidFill>
                  <a:srgbClr val="FF0000"/>
                </a:solidFill>
              </a:rPr>
              <a:t>7 x 7</a:t>
            </a:r>
          </a:p>
        </p:txBody>
      </p:sp>
      <p:sp>
        <p:nvSpPr>
          <p:cNvPr id="9" name="TextBox 8"/>
          <p:cNvSpPr txBox="1"/>
          <p:nvPr/>
        </p:nvSpPr>
        <p:spPr>
          <a:xfrm rot="1125324">
            <a:off x="9230571" y="2463338"/>
            <a:ext cx="2419003" cy="707886"/>
          </a:xfrm>
          <a:prstGeom prst="rect">
            <a:avLst/>
          </a:prstGeom>
          <a:noFill/>
        </p:spPr>
        <p:txBody>
          <a:bodyPr wrap="square" rtlCol="0">
            <a:spAutoFit/>
          </a:bodyPr>
          <a:lstStyle/>
          <a:p>
            <a:r>
              <a:rPr lang="en-GB" sz="4000" dirty="0">
                <a:solidFill>
                  <a:schemeClr val="accent2"/>
                </a:solidFill>
              </a:rPr>
              <a:t>9 x 3</a:t>
            </a:r>
          </a:p>
        </p:txBody>
      </p:sp>
      <p:sp>
        <p:nvSpPr>
          <p:cNvPr id="10" name="TextBox 9"/>
          <p:cNvSpPr txBox="1"/>
          <p:nvPr/>
        </p:nvSpPr>
        <p:spPr>
          <a:xfrm rot="1689255">
            <a:off x="1598072" y="4329272"/>
            <a:ext cx="2419003" cy="707886"/>
          </a:xfrm>
          <a:prstGeom prst="rect">
            <a:avLst/>
          </a:prstGeom>
          <a:noFill/>
        </p:spPr>
        <p:txBody>
          <a:bodyPr wrap="square" rtlCol="0">
            <a:spAutoFit/>
          </a:bodyPr>
          <a:lstStyle/>
          <a:p>
            <a:r>
              <a:rPr lang="en-GB" sz="4000" dirty="0">
                <a:solidFill>
                  <a:srgbClr val="00B050"/>
                </a:solidFill>
              </a:rPr>
              <a:t>6 x 4</a:t>
            </a:r>
          </a:p>
        </p:txBody>
      </p:sp>
      <p:sp>
        <p:nvSpPr>
          <p:cNvPr id="11" name="TextBox 10"/>
          <p:cNvSpPr txBox="1"/>
          <p:nvPr/>
        </p:nvSpPr>
        <p:spPr>
          <a:xfrm rot="20507501">
            <a:off x="8975251" y="5023658"/>
            <a:ext cx="2419003" cy="707886"/>
          </a:xfrm>
          <a:prstGeom prst="rect">
            <a:avLst/>
          </a:prstGeom>
          <a:noFill/>
        </p:spPr>
        <p:txBody>
          <a:bodyPr wrap="square" rtlCol="0">
            <a:spAutoFit/>
          </a:bodyPr>
          <a:lstStyle/>
          <a:p>
            <a:r>
              <a:rPr lang="en-GB" sz="4000" dirty="0">
                <a:solidFill>
                  <a:srgbClr val="0070C0"/>
                </a:solidFill>
              </a:rPr>
              <a:t>8 x 5</a:t>
            </a:r>
          </a:p>
        </p:txBody>
      </p:sp>
      <p:sp>
        <p:nvSpPr>
          <p:cNvPr id="12" name="TextBox 11"/>
          <p:cNvSpPr txBox="1"/>
          <p:nvPr/>
        </p:nvSpPr>
        <p:spPr>
          <a:xfrm rot="21173622">
            <a:off x="523701" y="5477903"/>
            <a:ext cx="2419003" cy="707886"/>
          </a:xfrm>
          <a:prstGeom prst="rect">
            <a:avLst/>
          </a:prstGeom>
          <a:noFill/>
        </p:spPr>
        <p:txBody>
          <a:bodyPr wrap="square" rtlCol="0">
            <a:spAutoFit/>
          </a:bodyPr>
          <a:lstStyle/>
          <a:p>
            <a:r>
              <a:rPr lang="en-GB" sz="4000" dirty="0">
                <a:solidFill>
                  <a:srgbClr val="002060"/>
                </a:solidFill>
              </a:rPr>
              <a:t>12 x 9</a:t>
            </a:r>
          </a:p>
        </p:txBody>
      </p:sp>
      <p:sp>
        <p:nvSpPr>
          <p:cNvPr id="13" name="TextBox 12"/>
          <p:cNvSpPr txBox="1"/>
          <p:nvPr/>
        </p:nvSpPr>
        <p:spPr>
          <a:xfrm>
            <a:off x="9113521" y="3595344"/>
            <a:ext cx="2419003" cy="707886"/>
          </a:xfrm>
          <a:prstGeom prst="rect">
            <a:avLst/>
          </a:prstGeom>
          <a:noFill/>
        </p:spPr>
        <p:txBody>
          <a:bodyPr wrap="square" rtlCol="0">
            <a:spAutoFit/>
          </a:bodyPr>
          <a:lstStyle/>
          <a:p>
            <a:r>
              <a:rPr lang="en-GB" sz="4000" dirty="0">
                <a:solidFill>
                  <a:srgbClr val="FFC000"/>
                </a:solidFill>
              </a:rPr>
              <a:t>11 x 12</a:t>
            </a:r>
          </a:p>
        </p:txBody>
      </p:sp>
      <p:pic>
        <p:nvPicPr>
          <p:cNvPr id="1026" name="Picture 2">
            <a:extLst>
              <a:ext uri="{FF2B5EF4-FFF2-40B4-BE49-F238E27FC236}">
                <a16:creationId xmlns:a16="http://schemas.microsoft.com/office/drawing/2014/main" id="{C6C2C85A-9046-22A3-E92F-84ACC68F9F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777537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437" y="-234603"/>
            <a:ext cx="10515600" cy="1325563"/>
          </a:xfrm>
        </p:spPr>
        <p:txBody>
          <a:bodyPr>
            <a:normAutofit/>
          </a:bodyPr>
          <a:lstStyle/>
          <a:p>
            <a:r>
              <a:rPr lang="en-GB" sz="5400" b="1" dirty="0">
                <a:solidFill>
                  <a:srgbClr val="7030A0"/>
                </a:solidFill>
                <a:latin typeface="Britannic Bold" panose="020B0903060703020204" pitchFamily="34" charset="0"/>
              </a:rPr>
              <a:t>MTC</a:t>
            </a: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4164" y="698415"/>
            <a:ext cx="11380123" cy="6001643"/>
          </a:xfrm>
          <a:prstGeom prst="rect">
            <a:avLst/>
          </a:prstGeom>
          <a:noFill/>
        </p:spPr>
        <p:txBody>
          <a:bodyPr wrap="square" rtlCol="0">
            <a:spAutoFit/>
          </a:bodyPr>
          <a:lstStyle/>
          <a:p>
            <a:pPr marL="342900" indent="-342900">
              <a:buFont typeface="Arial" panose="020B0604020202020204" pitchFamily="34" charset="0"/>
              <a:buChar char="•"/>
            </a:pPr>
            <a:r>
              <a:rPr lang="en-GB" sz="3200" dirty="0"/>
              <a:t>All pupils in Year 4 will undergo the Multiplication Check.</a:t>
            </a:r>
          </a:p>
          <a:p>
            <a:pPr marL="342900" indent="-342900">
              <a:buFont typeface="Arial" panose="020B0604020202020204" pitchFamily="34" charset="0"/>
              <a:buChar char="•"/>
            </a:pPr>
            <a:endParaRPr lang="en-GB" sz="3200" dirty="0"/>
          </a:p>
          <a:p>
            <a:pPr marL="342900" indent="-342900">
              <a:buFont typeface="Arial" panose="020B0604020202020204" pitchFamily="34" charset="0"/>
              <a:buChar char="•"/>
            </a:pPr>
            <a:r>
              <a:rPr lang="en-GB" sz="3200" dirty="0"/>
              <a:t>The Multiplication Check is a statutory requirement by the Government.</a:t>
            </a:r>
          </a:p>
          <a:p>
            <a:endParaRPr lang="en-GB" sz="3200" dirty="0"/>
          </a:p>
          <a:p>
            <a:pPr marL="342900" indent="-342900">
              <a:buFont typeface="Arial" panose="020B0604020202020204" pitchFamily="34" charset="0"/>
              <a:buChar char="•"/>
            </a:pPr>
            <a:r>
              <a:rPr lang="en-GB" sz="3200" dirty="0"/>
              <a:t>The window to administer the check is during </a:t>
            </a:r>
            <a:r>
              <a:rPr lang="en-GB" sz="3200" b="1" i="0" dirty="0">
                <a:solidFill>
                  <a:srgbClr val="0B0C0C"/>
                </a:solidFill>
                <a:effectLst/>
                <a:latin typeface="GDS Transport"/>
              </a:rPr>
              <a:t>Monday 2</a:t>
            </a:r>
            <a:r>
              <a:rPr lang="en-GB" sz="3200" b="1" i="0" baseline="30000" dirty="0">
                <a:solidFill>
                  <a:srgbClr val="0B0C0C"/>
                </a:solidFill>
                <a:effectLst/>
                <a:latin typeface="GDS Transport"/>
              </a:rPr>
              <a:t>nd</a:t>
            </a:r>
            <a:r>
              <a:rPr lang="en-GB" sz="3200" b="1" i="0" dirty="0">
                <a:solidFill>
                  <a:srgbClr val="0B0C0C"/>
                </a:solidFill>
                <a:effectLst/>
                <a:latin typeface="GDS Transport"/>
              </a:rPr>
              <a:t> June 2025 </a:t>
            </a:r>
            <a:r>
              <a:rPr lang="en-GB" sz="3200" b="1" dirty="0"/>
              <a:t>to Friday 13</a:t>
            </a:r>
            <a:r>
              <a:rPr lang="en-GB" sz="3200" b="1" baseline="30000" dirty="0"/>
              <a:t>th</a:t>
            </a:r>
            <a:r>
              <a:rPr lang="en-GB" sz="3200" b="1" dirty="0"/>
              <a:t> June 2025. </a:t>
            </a:r>
          </a:p>
          <a:p>
            <a:endParaRPr lang="en-GB" sz="3200" b="1" dirty="0"/>
          </a:p>
          <a:p>
            <a:pPr marL="342900" indent="-342900">
              <a:buFont typeface="Arial" panose="020B0604020202020204" pitchFamily="34" charset="0"/>
              <a:buChar char="•"/>
            </a:pPr>
            <a:r>
              <a:rPr lang="en-GB" sz="3200" dirty="0"/>
              <a:t>Parents will be notified of the results of their child’s Multiplication Check in the End of Year reports. There is no pass mark for the check, but the </a:t>
            </a:r>
            <a:r>
              <a:rPr lang="en-GB" sz="3200" dirty="0" err="1"/>
              <a:t>DfE</a:t>
            </a:r>
            <a:r>
              <a:rPr lang="en-GB" sz="3200" dirty="0"/>
              <a:t> will report on the number of children receiving full marks.</a:t>
            </a:r>
          </a:p>
        </p:txBody>
      </p:sp>
      <p:pic>
        <p:nvPicPr>
          <p:cNvPr id="5" name="Picture 2">
            <a:extLst>
              <a:ext uri="{FF2B5EF4-FFF2-40B4-BE49-F238E27FC236}">
                <a16:creationId xmlns:a16="http://schemas.microsoft.com/office/drawing/2014/main" id="{093ABBA8-0254-8422-65CC-92EFE86C7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365020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91" y="-273925"/>
            <a:ext cx="10515600" cy="1325563"/>
          </a:xfrm>
        </p:spPr>
        <p:txBody>
          <a:bodyPr>
            <a:normAutofit/>
          </a:bodyPr>
          <a:lstStyle/>
          <a:p>
            <a:r>
              <a:rPr lang="en-GB" sz="5400" b="1" dirty="0">
                <a:solidFill>
                  <a:srgbClr val="7030A0"/>
                </a:solidFill>
                <a:latin typeface="Britannic Bold" panose="020B0903060703020204" pitchFamily="34" charset="0"/>
              </a:rPr>
              <a:t>Why?</a:t>
            </a: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438" y="601178"/>
            <a:ext cx="8370936" cy="1569660"/>
          </a:xfrm>
          <a:prstGeom prst="rect">
            <a:avLst/>
          </a:prstGeom>
        </p:spPr>
        <p:txBody>
          <a:bodyPr wrap="square">
            <a:spAutoFit/>
          </a:bodyPr>
          <a:lstStyle/>
          <a:p>
            <a:r>
              <a:rPr lang="en-GB" sz="2400" dirty="0"/>
              <a:t>The purpose of the check is to determine whether your child can fluently recall their times tables up to 12, which is essential for future success in mathematics. It will also help us to identify if your child may need additional support.</a:t>
            </a:r>
          </a:p>
        </p:txBody>
      </p:sp>
      <p:pic>
        <p:nvPicPr>
          <p:cNvPr id="6" name="Picture 5"/>
          <p:cNvPicPr>
            <a:picLocks noChangeAspect="1"/>
          </p:cNvPicPr>
          <p:nvPr/>
        </p:nvPicPr>
        <p:blipFill>
          <a:blip r:embed="rId3"/>
          <a:stretch>
            <a:fillRect/>
          </a:stretch>
        </p:blipFill>
        <p:spPr>
          <a:xfrm>
            <a:off x="42438" y="2089867"/>
            <a:ext cx="2458857" cy="2049944"/>
          </a:xfrm>
          <a:prstGeom prst="rect">
            <a:avLst/>
          </a:prstGeom>
        </p:spPr>
      </p:pic>
      <p:pic>
        <p:nvPicPr>
          <p:cNvPr id="8" name="Picture 7"/>
          <p:cNvPicPr>
            <a:picLocks noChangeAspect="1"/>
          </p:cNvPicPr>
          <p:nvPr/>
        </p:nvPicPr>
        <p:blipFill>
          <a:blip r:embed="rId4"/>
          <a:stretch>
            <a:fillRect/>
          </a:stretch>
        </p:blipFill>
        <p:spPr>
          <a:xfrm>
            <a:off x="7895460" y="4402282"/>
            <a:ext cx="3157178" cy="2279246"/>
          </a:xfrm>
          <a:prstGeom prst="rect">
            <a:avLst/>
          </a:prstGeom>
        </p:spPr>
      </p:pic>
      <p:pic>
        <p:nvPicPr>
          <p:cNvPr id="9" name="Picture 8"/>
          <p:cNvPicPr>
            <a:picLocks noChangeAspect="1"/>
          </p:cNvPicPr>
          <p:nvPr/>
        </p:nvPicPr>
        <p:blipFill>
          <a:blip r:embed="rId5"/>
          <a:stretch>
            <a:fillRect/>
          </a:stretch>
        </p:blipFill>
        <p:spPr>
          <a:xfrm>
            <a:off x="3992431" y="4030114"/>
            <a:ext cx="3108987" cy="2525091"/>
          </a:xfrm>
          <a:prstGeom prst="rect">
            <a:avLst/>
          </a:prstGeom>
        </p:spPr>
      </p:pic>
      <p:pic>
        <p:nvPicPr>
          <p:cNvPr id="11" name="Picture 10"/>
          <p:cNvPicPr>
            <a:picLocks noChangeAspect="1"/>
          </p:cNvPicPr>
          <p:nvPr/>
        </p:nvPicPr>
        <p:blipFill>
          <a:blip r:embed="rId6"/>
          <a:stretch>
            <a:fillRect/>
          </a:stretch>
        </p:blipFill>
        <p:spPr>
          <a:xfrm>
            <a:off x="8582472" y="167456"/>
            <a:ext cx="2084935" cy="3862658"/>
          </a:xfrm>
          <a:prstGeom prst="rect">
            <a:avLst/>
          </a:prstGeom>
        </p:spPr>
      </p:pic>
      <p:pic>
        <p:nvPicPr>
          <p:cNvPr id="12" name="Picture 11"/>
          <p:cNvPicPr>
            <a:picLocks noChangeAspect="1"/>
          </p:cNvPicPr>
          <p:nvPr/>
        </p:nvPicPr>
        <p:blipFill>
          <a:blip r:embed="rId7"/>
          <a:stretch>
            <a:fillRect/>
          </a:stretch>
        </p:blipFill>
        <p:spPr>
          <a:xfrm>
            <a:off x="102107" y="4223244"/>
            <a:ext cx="3003562" cy="2441658"/>
          </a:xfrm>
          <a:prstGeom prst="rect">
            <a:avLst/>
          </a:prstGeom>
        </p:spPr>
      </p:pic>
      <p:pic>
        <p:nvPicPr>
          <p:cNvPr id="10" name="Picture 9"/>
          <p:cNvPicPr>
            <a:picLocks noChangeAspect="1"/>
          </p:cNvPicPr>
          <p:nvPr/>
        </p:nvPicPr>
        <p:blipFill>
          <a:blip r:embed="rId8"/>
          <a:stretch>
            <a:fillRect/>
          </a:stretch>
        </p:blipFill>
        <p:spPr>
          <a:xfrm>
            <a:off x="3105669" y="2543006"/>
            <a:ext cx="6116825" cy="875899"/>
          </a:xfrm>
          <a:prstGeom prst="rect">
            <a:avLst/>
          </a:prstGeom>
        </p:spPr>
      </p:pic>
      <p:pic>
        <p:nvPicPr>
          <p:cNvPr id="5" name="Picture 2">
            <a:extLst>
              <a:ext uri="{FF2B5EF4-FFF2-40B4-BE49-F238E27FC236}">
                <a16:creationId xmlns:a16="http://schemas.microsoft.com/office/drawing/2014/main" id="{D0BF9B45-9CF4-2A07-8907-9A1C5D970F3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67407" y="167456"/>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603175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09625"/>
            <a:ext cx="11116888" cy="6309420"/>
          </a:xfrm>
          <a:prstGeom prst="rect">
            <a:avLst/>
          </a:prstGeom>
        </p:spPr>
        <p:txBody>
          <a:bodyPr wrap="square">
            <a:spAutoFit/>
          </a:bodyPr>
          <a:lstStyle/>
          <a:p>
            <a:r>
              <a:rPr lang="en-GB" sz="2000" dirty="0"/>
              <a:t>It is an on-screen check consisting of </a:t>
            </a:r>
            <a:r>
              <a:rPr lang="en-GB" sz="2000" b="1" dirty="0"/>
              <a:t>25 times table questions</a:t>
            </a:r>
            <a:r>
              <a:rPr lang="en-GB" sz="2000" dirty="0"/>
              <a:t>. </a:t>
            </a:r>
          </a:p>
          <a:p>
            <a:r>
              <a:rPr lang="en-GB" sz="2000" dirty="0"/>
              <a:t>Your child will be able to answer 3 practice questions before taking the actual check. </a:t>
            </a:r>
          </a:p>
          <a:p>
            <a:r>
              <a:rPr lang="en-GB" sz="2000" dirty="0"/>
              <a:t>They will then have </a:t>
            </a:r>
            <a:r>
              <a:rPr lang="en-GB" sz="2000" b="1" dirty="0"/>
              <a:t>6 seconds </a:t>
            </a:r>
            <a:r>
              <a:rPr lang="en-GB" sz="2000" dirty="0"/>
              <a:t>to answer each question. This has been decided by the </a:t>
            </a:r>
            <a:r>
              <a:rPr lang="en-GB" sz="2000" dirty="0" err="1"/>
              <a:t>DfE</a:t>
            </a:r>
            <a:r>
              <a:rPr lang="en-GB" sz="2000" dirty="0"/>
              <a:t> because it should allow children enough time to demonstrate their recall of times tables without giving them the time to work out the answers to each question.</a:t>
            </a:r>
          </a:p>
          <a:p>
            <a:endParaRPr lang="en-GB" sz="2000" dirty="0"/>
          </a:p>
          <a:p>
            <a:r>
              <a:rPr lang="en-GB" sz="2000" dirty="0"/>
              <a:t>On average, the check should take no longer than 5 minutes to complete.</a:t>
            </a:r>
          </a:p>
          <a:p>
            <a:r>
              <a:rPr lang="en-GB" sz="2000" dirty="0"/>
              <a:t>Children will be tested using a laptop, where they will have to answer multiplication questions against the clock.</a:t>
            </a:r>
          </a:p>
          <a:p>
            <a:endParaRPr lang="en-GB" sz="2000" dirty="0"/>
          </a:p>
          <a:p>
            <a:r>
              <a:rPr lang="en-GB" sz="2000" dirty="0"/>
              <a:t>Questions will be selected from the 121 number facts that make up the multiplication tables from 2 to 12, </a:t>
            </a:r>
            <a:r>
              <a:rPr lang="en-GB" sz="2000" b="1" dirty="0"/>
              <a:t>with a particular focus on the 6, 7, 8, 9 and 12 times tables as they are considered to be the most challenging</a:t>
            </a:r>
            <a:r>
              <a:rPr lang="en-GB" sz="2000" dirty="0"/>
              <a:t>. Each question will only appear once in any 25-question series, and children won't be asked to answer reversals of a question as part of the check (so if they've already answered 3 x 4 they won't be asked about 4 x 3).</a:t>
            </a:r>
          </a:p>
          <a:p>
            <a:endParaRPr lang="en-GB" sz="2000" dirty="0"/>
          </a:p>
          <a:p>
            <a:r>
              <a:rPr lang="en-GB" sz="2000" dirty="0"/>
              <a:t>Once the child has inputted their answer on the laptop they are using, there will be a three-second pause before the next question appears. Children will be given the opportunity to practise answering questions in this format before the official check begins.</a:t>
            </a:r>
          </a:p>
          <a:p>
            <a:endParaRPr lang="en-GB" sz="2400" dirty="0"/>
          </a:p>
        </p:txBody>
      </p:sp>
      <p:sp>
        <p:nvSpPr>
          <p:cNvPr id="5" name="Title 1"/>
          <p:cNvSpPr txBox="1">
            <a:spLocks/>
          </p:cNvSpPr>
          <p:nvPr/>
        </p:nvSpPr>
        <p:spPr>
          <a:xfrm>
            <a:off x="138545" y="-2676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rgbClr val="7030A0"/>
                </a:solidFill>
                <a:latin typeface="Britannic Bold" panose="020B0903060703020204" pitchFamily="34" charset="0"/>
              </a:rPr>
              <a:t>What will the check look like?</a:t>
            </a:r>
          </a:p>
        </p:txBody>
      </p:sp>
      <p:pic>
        <p:nvPicPr>
          <p:cNvPr id="6"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2133DDE3-AE95-0373-07D5-44BCFB53F6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999056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545" y="1277174"/>
            <a:ext cx="11116888" cy="3785652"/>
          </a:xfrm>
          <a:prstGeom prst="rect">
            <a:avLst/>
          </a:prstGeom>
        </p:spPr>
        <p:txBody>
          <a:bodyPr wrap="square">
            <a:spAutoFit/>
          </a:bodyPr>
          <a:lstStyle/>
          <a:p>
            <a:r>
              <a:rPr lang="en-GB" sz="2400" dirty="0"/>
              <a:t>Some children may be allotted specific arrangements, including:</a:t>
            </a:r>
          </a:p>
          <a:p>
            <a:r>
              <a:rPr lang="en-GB" sz="2400" dirty="0"/>
              <a:t> </a:t>
            </a:r>
          </a:p>
          <a:p>
            <a:r>
              <a:rPr lang="en-GB" sz="2400" dirty="0"/>
              <a:t>• Colour contrast; </a:t>
            </a:r>
          </a:p>
          <a:p>
            <a:r>
              <a:rPr lang="en-GB" sz="2400" dirty="0"/>
              <a:t>• Font size adjustment; </a:t>
            </a:r>
          </a:p>
          <a:p>
            <a:r>
              <a:rPr lang="en-GB" sz="2400" dirty="0"/>
              <a:t>• ‘Next’ button (alternative to 3-second pause); </a:t>
            </a:r>
          </a:p>
          <a:p>
            <a:r>
              <a:rPr lang="en-GB" sz="2400" dirty="0"/>
              <a:t>• Removing on-screen number pad; </a:t>
            </a:r>
          </a:p>
          <a:p>
            <a:r>
              <a:rPr lang="en-GB" sz="2400" dirty="0"/>
              <a:t>• An adult to input answers; </a:t>
            </a:r>
          </a:p>
          <a:p>
            <a:r>
              <a:rPr lang="en-GB" sz="2400" dirty="0"/>
              <a:t>• Audio version;</a:t>
            </a:r>
          </a:p>
          <a:p>
            <a:r>
              <a:rPr lang="en-GB" sz="2400" dirty="0"/>
              <a:t>• Audible time alert. </a:t>
            </a:r>
          </a:p>
          <a:p>
            <a:endParaRPr lang="en-GB" sz="2400" dirty="0"/>
          </a:p>
        </p:txBody>
      </p:sp>
      <p:sp>
        <p:nvSpPr>
          <p:cNvPr id="5" name="Title 1"/>
          <p:cNvSpPr txBox="1">
            <a:spLocks/>
          </p:cNvSpPr>
          <p:nvPr/>
        </p:nvSpPr>
        <p:spPr>
          <a:xfrm>
            <a:off x="138545" y="-2676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5400" b="1" dirty="0">
                <a:solidFill>
                  <a:srgbClr val="7030A0"/>
                </a:solidFill>
                <a:latin typeface="Britannic Bold" panose="020B0903060703020204" pitchFamily="34" charset="0"/>
              </a:rPr>
              <a:t>Specific arrangements</a:t>
            </a:r>
          </a:p>
        </p:txBody>
      </p:sp>
      <p:pic>
        <p:nvPicPr>
          <p:cNvPr id="6"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3017F0EF-4E72-11B8-671F-61F7B2B25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263020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a:bodyPr>
          <a:lstStyle/>
          <a:p>
            <a:r>
              <a:rPr lang="en-GB" sz="5400" b="1" dirty="0">
                <a:solidFill>
                  <a:srgbClr val="7030A0"/>
                </a:solidFill>
                <a:latin typeface="Britannic Bold" panose="020B0903060703020204" pitchFamily="34" charset="0"/>
              </a:rPr>
              <a:t>Preparation</a:t>
            </a: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3236" y="1208703"/>
            <a:ext cx="10842568" cy="5262979"/>
          </a:xfrm>
          <a:prstGeom prst="rect">
            <a:avLst/>
          </a:prstGeom>
        </p:spPr>
        <p:txBody>
          <a:bodyPr wrap="square">
            <a:spAutoFit/>
          </a:bodyPr>
          <a:lstStyle/>
          <a:p>
            <a:r>
              <a:rPr lang="en-GB" sz="2400" b="1" u="sng" dirty="0"/>
              <a:t>In school</a:t>
            </a:r>
          </a:p>
          <a:p>
            <a:pPr marL="342900" indent="-342900">
              <a:buFont typeface="Arial" panose="020B0604020202020204" pitchFamily="34" charset="0"/>
              <a:buChar char="•"/>
            </a:pPr>
            <a:r>
              <a:rPr lang="en-GB" sz="2400" dirty="0"/>
              <a:t>Times tables are taught through our mathematics curriculum using the mastery approach. This teaches children the concept of multiplication, how it links to addition and division, what it looks like, what contexts it is used in and much more!</a:t>
            </a:r>
          </a:p>
          <a:p>
            <a:r>
              <a:rPr lang="en-GB" sz="2400" u="sng" dirty="0"/>
              <a:t>Progression of times tables</a:t>
            </a:r>
          </a:p>
          <a:p>
            <a:r>
              <a:rPr lang="en-GB" sz="2400" b="1" dirty="0">
                <a:solidFill>
                  <a:srgbClr val="00B0F0"/>
                </a:solidFill>
              </a:rPr>
              <a:t>Year 1 </a:t>
            </a:r>
            <a:r>
              <a:rPr lang="en-GB" sz="2400" dirty="0"/>
              <a:t>– Counting in 2s, 5s, 10s</a:t>
            </a:r>
          </a:p>
          <a:p>
            <a:r>
              <a:rPr lang="en-GB" sz="2400" b="1" dirty="0">
                <a:solidFill>
                  <a:srgbClr val="00B0F0"/>
                </a:solidFill>
              </a:rPr>
              <a:t>Year 2 </a:t>
            </a:r>
            <a:r>
              <a:rPr lang="en-GB" sz="2400" dirty="0"/>
              <a:t>– Multiplication sentences, 2 times tables, 5 times tables, 10 times tables</a:t>
            </a:r>
          </a:p>
          <a:p>
            <a:r>
              <a:rPr lang="en-GB" sz="2400" b="1" dirty="0">
                <a:solidFill>
                  <a:srgbClr val="00B0F0"/>
                </a:solidFill>
              </a:rPr>
              <a:t>Year 3 </a:t>
            </a:r>
            <a:r>
              <a:rPr lang="en-GB" sz="2400" dirty="0"/>
              <a:t>– Recap on 2x, 5x, 10x, 3 times tables, 4 times tables, 8 times tables</a:t>
            </a:r>
          </a:p>
          <a:p>
            <a:r>
              <a:rPr lang="en-GB" sz="2400" b="1" dirty="0">
                <a:solidFill>
                  <a:srgbClr val="00B0F0"/>
                </a:solidFill>
              </a:rPr>
              <a:t>Year 4 </a:t>
            </a:r>
            <a:r>
              <a:rPr lang="en-GB" sz="2400" dirty="0"/>
              <a:t>– 6 times tables, 9 times tables, 7 times tables, 11 and 12 times tables</a:t>
            </a:r>
          </a:p>
          <a:p>
            <a:endParaRPr lang="en-GB" sz="2400" dirty="0"/>
          </a:p>
          <a:p>
            <a:pPr marL="342900" indent="-342900">
              <a:buFont typeface="Arial" panose="020B0604020202020204" pitchFamily="34" charset="0"/>
              <a:buChar char="•"/>
            </a:pPr>
            <a:r>
              <a:rPr lang="en-GB" sz="2400" dirty="0"/>
              <a:t>Times tables fluency (the ability to recall multiplication facts quickly) are practised within class fluency sessions, focusing on children’s target times table or a mixture of facts.</a:t>
            </a:r>
          </a:p>
          <a:p>
            <a:endParaRPr lang="en-GB" sz="2400" b="1" u="sng" dirty="0"/>
          </a:p>
        </p:txBody>
      </p:sp>
      <p:pic>
        <p:nvPicPr>
          <p:cNvPr id="5" name="Picture 2">
            <a:extLst>
              <a:ext uri="{FF2B5EF4-FFF2-40B4-BE49-F238E27FC236}">
                <a16:creationId xmlns:a16="http://schemas.microsoft.com/office/drawing/2014/main" id="{099EAC0D-9283-5D2F-13DE-5907ACA25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626421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27000"/>
            <a:ext cx="10515600" cy="1325563"/>
          </a:xfrm>
        </p:spPr>
        <p:txBody>
          <a:bodyPr>
            <a:normAutofit/>
          </a:bodyPr>
          <a:lstStyle/>
          <a:p>
            <a:r>
              <a:rPr lang="en-GB" sz="5400" b="1" dirty="0">
                <a:solidFill>
                  <a:srgbClr val="7030A0"/>
                </a:solidFill>
                <a:latin typeface="Britannic Bold" panose="020B0903060703020204" pitchFamily="34" charset="0"/>
              </a:rPr>
              <a:t>Preparation</a:t>
            </a: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3236" y="1208703"/>
            <a:ext cx="10842568" cy="4524315"/>
          </a:xfrm>
          <a:prstGeom prst="rect">
            <a:avLst/>
          </a:prstGeom>
        </p:spPr>
        <p:txBody>
          <a:bodyPr wrap="square">
            <a:spAutoFit/>
          </a:bodyPr>
          <a:lstStyle/>
          <a:p>
            <a:endParaRPr lang="en-GB" sz="2400" b="1" u="sng" dirty="0"/>
          </a:p>
          <a:p>
            <a:r>
              <a:rPr lang="en-GB" sz="2400" b="1" u="sng" dirty="0"/>
              <a:t>At home</a:t>
            </a:r>
          </a:p>
          <a:p>
            <a:pPr marL="342900" indent="-342900">
              <a:buFont typeface="Arial" panose="020B0604020202020204" pitchFamily="34" charset="0"/>
              <a:buChar char="•"/>
            </a:pPr>
            <a:r>
              <a:rPr lang="en-GB" sz="2400" dirty="0"/>
              <a:t>Using times tables </a:t>
            </a:r>
            <a:r>
              <a:rPr lang="en-GB" sz="2400" dirty="0" err="1"/>
              <a:t>rockstars</a:t>
            </a:r>
            <a:r>
              <a:rPr lang="en-GB" sz="2400" dirty="0"/>
              <a:t> </a:t>
            </a:r>
            <a:r>
              <a:rPr lang="en-GB" sz="2400" dirty="0">
                <a:hlinkClick r:id="rId3"/>
              </a:rPr>
              <a:t>https://ttrockstars.com/</a:t>
            </a:r>
            <a:r>
              <a:rPr lang="en-GB" sz="2400" dirty="0"/>
              <a:t> </a:t>
            </a:r>
          </a:p>
          <a:p>
            <a:pPr marL="342900" indent="-342900">
              <a:buFont typeface="Arial" panose="020B0604020202020204" pitchFamily="34" charset="0"/>
              <a:buChar char="•"/>
            </a:pPr>
            <a:r>
              <a:rPr lang="en-GB" sz="2400" dirty="0"/>
              <a:t>Maths frame </a:t>
            </a:r>
            <a:r>
              <a:rPr lang="en-GB" sz="2400" dirty="0">
                <a:hlinkClick r:id="rId4"/>
              </a:rPr>
              <a:t>https://mathsframe.co.uk/en/resources/resource/477/Multiplication-Tables-Check</a:t>
            </a:r>
            <a:r>
              <a:rPr lang="en-GB" sz="2400" dirty="0"/>
              <a:t> </a:t>
            </a:r>
          </a:p>
          <a:p>
            <a:pPr marL="342900" indent="-342900">
              <a:buFont typeface="Arial" panose="020B0604020202020204" pitchFamily="34" charset="0"/>
              <a:buChar char="•"/>
            </a:pPr>
            <a:r>
              <a:rPr lang="en-GB" sz="2400" dirty="0">
                <a:hlinkClick r:id="rId5"/>
              </a:rPr>
              <a:t>https://urbrainy.com/mtc/test</a:t>
            </a:r>
            <a:r>
              <a:rPr lang="en-GB" sz="2400" dirty="0"/>
              <a:t> </a:t>
            </a:r>
          </a:p>
          <a:p>
            <a:pPr marL="342900" indent="-342900">
              <a:buFont typeface="Arial" panose="020B0604020202020204" pitchFamily="34" charset="0"/>
              <a:buChar char="•"/>
            </a:pPr>
            <a:r>
              <a:rPr lang="en-GB" sz="2400" dirty="0"/>
              <a:t>Hit the button </a:t>
            </a:r>
            <a:r>
              <a:rPr lang="en-GB" sz="2400" dirty="0">
                <a:hlinkClick r:id="rId6"/>
              </a:rPr>
              <a:t>https://www.topmarks.co.uk/maths-games/hit-the-button</a:t>
            </a:r>
            <a:r>
              <a:rPr lang="en-GB" sz="2400" dirty="0"/>
              <a:t> </a:t>
            </a:r>
          </a:p>
          <a:p>
            <a:pPr marL="342900" indent="-342900">
              <a:buFont typeface="Arial" panose="020B0604020202020204" pitchFamily="34" charset="0"/>
              <a:buChar char="•"/>
            </a:pPr>
            <a:r>
              <a:rPr lang="en-GB" sz="2400" dirty="0"/>
              <a:t>Counting games, quizzes, family contests, games (clock game, times tables splat)</a:t>
            </a:r>
          </a:p>
          <a:p>
            <a:pPr marL="342900" indent="-342900">
              <a:buFont typeface="Arial" panose="020B0604020202020204" pitchFamily="34" charset="0"/>
              <a:buChar char="•"/>
            </a:pPr>
            <a:r>
              <a:rPr lang="en-GB" sz="2400" dirty="0"/>
              <a:t>Times tables songs</a:t>
            </a:r>
          </a:p>
          <a:p>
            <a:pPr marL="342900" indent="-342900">
              <a:buFont typeface="Arial" panose="020B0604020202020204" pitchFamily="34" charset="0"/>
              <a:buChar char="•"/>
            </a:pPr>
            <a:r>
              <a:rPr lang="en-GB" sz="2400" dirty="0"/>
              <a:t>Making/recognising arrays</a:t>
            </a:r>
          </a:p>
          <a:p>
            <a:pPr marL="342900" indent="-342900">
              <a:buFont typeface="Arial" panose="020B0604020202020204" pitchFamily="34" charset="0"/>
              <a:buChar char="•"/>
            </a:pPr>
            <a:r>
              <a:rPr lang="en-GB" sz="2400" dirty="0"/>
              <a:t>Top marks, daily ten, </a:t>
            </a:r>
            <a:r>
              <a:rPr lang="en-GB" sz="2400" dirty="0">
                <a:hlinkClick r:id="rId7"/>
              </a:rPr>
              <a:t>https://www.topmarks.co.uk/maths-games/daily10</a:t>
            </a:r>
            <a:r>
              <a:rPr lang="en-GB" sz="2400" dirty="0"/>
              <a:t> </a:t>
            </a:r>
          </a:p>
          <a:p>
            <a:endParaRPr lang="en-GB" sz="2400" dirty="0"/>
          </a:p>
        </p:txBody>
      </p:sp>
      <p:pic>
        <p:nvPicPr>
          <p:cNvPr id="5" name="Picture 2">
            <a:extLst>
              <a:ext uri="{FF2B5EF4-FFF2-40B4-BE49-F238E27FC236}">
                <a16:creationId xmlns:a16="http://schemas.microsoft.com/office/drawing/2014/main" id="{6DF0382C-EC5D-7E75-5C32-B38E3C6D54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23553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56741" y="2120178"/>
            <a:ext cx="6256335" cy="2177502"/>
          </a:xfrm>
          <a:prstGeom prst="rect">
            <a:avLst/>
          </a:prstGeom>
        </p:spPr>
      </p:pic>
      <p:sp>
        <p:nvSpPr>
          <p:cNvPr id="6" name="Oval 5"/>
          <p:cNvSpPr/>
          <p:nvPr/>
        </p:nvSpPr>
        <p:spPr>
          <a:xfrm>
            <a:off x="4896196" y="2244436"/>
            <a:ext cx="1945178" cy="211974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a:off x="7963592" y="1605065"/>
            <a:ext cx="4115839" cy="5186433"/>
          </a:xfrm>
          <a:prstGeom prst="rect">
            <a:avLst/>
          </a:prstGeom>
        </p:spPr>
      </p:pic>
      <p:pic>
        <p:nvPicPr>
          <p:cNvPr id="4" name="Picture 3"/>
          <p:cNvPicPr>
            <a:picLocks noChangeAspect="1"/>
          </p:cNvPicPr>
          <p:nvPr/>
        </p:nvPicPr>
        <p:blipFill>
          <a:blip r:embed="rId4"/>
          <a:stretch>
            <a:fillRect/>
          </a:stretch>
        </p:blipFill>
        <p:spPr>
          <a:xfrm>
            <a:off x="144954" y="128768"/>
            <a:ext cx="8477250" cy="1704975"/>
          </a:xfrm>
          <a:prstGeom prst="rect">
            <a:avLst/>
          </a:prstGeom>
        </p:spPr>
      </p:pic>
      <p:pic>
        <p:nvPicPr>
          <p:cNvPr id="8"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DB61139C-43DA-39D2-8896-355BE7D79D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45745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8025" y="2138680"/>
            <a:ext cx="4872644" cy="1325563"/>
          </a:xfrm>
        </p:spPr>
        <p:txBody>
          <a:bodyPr>
            <a:noAutofit/>
          </a:bodyPr>
          <a:lstStyle/>
          <a:p>
            <a:r>
              <a:rPr lang="en-GB" sz="7200" b="1" dirty="0">
                <a:solidFill>
                  <a:srgbClr val="7030A0"/>
                </a:solidFill>
                <a:latin typeface="Britannic Bold" panose="020B0903060703020204" pitchFamily="34" charset="0"/>
              </a:rPr>
              <a:t>Questions?</a:t>
            </a:r>
          </a:p>
        </p:txBody>
      </p:sp>
      <p:pic>
        <p:nvPicPr>
          <p:cNvPr id="4" name="Picture 2" descr="St Cuthbert Mayne">
            <a:extLst>
              <a:ext uri="{FF2B5EF4-FFF2-40B4-BE49-F238E27FC236}">
                <a16:creationId xmlns:a16="http://schemas.microsoft.com/office/drawing/2014/main" id="{8C52820A-F025-4C1D-B09D-63ACE2034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3250" y="0"/>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1C8F306-681A-4C25-7539-CEF70EAB34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0482" y="105051"/>
            <a:ext cx="1497056" cy="163790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81872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917</TotalTime>
  <Words>720</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Britannic Bold</vt:lpstr>
      <vt:lpstr>Calibri</vt:lpstr>
      <vt:lpstr>Calibri Light</vt:lpstr>
      <vt:lpstr>GDS Transport</vt:lpstr>
      <vt:lpstr>Office Theme</vt:lpstr>
      <vt:lpstr>Year 4 Multiplication Tables Check (MTC) Parent Information Meeting</vt:lpstr>
      <vt:lpstr>MTC</vt:lpstr>
      <vt:lpstr>Why?</vt:lpstr>
      <vt:lpstr>PowerPoint Presentation</vt:lpstr>
      <vt:lpstr>PowerPoint Presentation</vt:lpstr>
      <vt:lpstr>Preparation</vt:lpstr>
      <vt:lpstr>Preparation</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Tables Check</dc:title>
  <dc:creator>R Rowe</dc:creator>
  <cp:lastModifiedBy>Rebecca Rowe</cp:lastModifiedBy>
  <cp:revision>22</cp:revision>
  <dcterms:created xsi:type="dcterms:W3CDTF">2022-03-16T15:51:11Z</dcterms:created>
  <dcterms:modified xsi:type="dcterms:W3CDTF">2025-01-13T11:31:16Z</dcterms:modified>
</cp:coreProperties>
</file>